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9144000"/>
  <p:notesSz cx="68580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1" y="0"/>
            <a:ext cx="297180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4" y="0"/>
            <a:ext cx="297180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04900" y="696913"/>
            <a:ext cx="46482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1" y="8829967"/>
            <a:ext cx="297180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04900" y="696913"/>
            <a:ext cx="46482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875" lIns="91750" spcFirstLastPara="1" rIns="91750" wrap="square" tIns="4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not go into detail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URANS = all grid cells must be solved at same time (global time stepping/time accurate)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 will be used to describe LES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SAS = Like RANS but adjustable length scale allows resolved turbulent spectrum</a:t>
            </a:r>
            <a:endParaRPr/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Simplest bluff body: circular cylinder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turbulence models to experiment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2D RANS: simple shear layer, incorrect drag coefficient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3D URANS: More complex, unsteady wake, better drag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DES: grid size and RANS turbulence model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Better flow than RANS, Ambigious behavior for drag, due to grid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SAS: URANS on left, LES-like on right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Potential alternative to DES</a:t>
            </a:r>
            <a:endParaRPr/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 modeling work? Yes, in the correct situations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with controlled separation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difference in surface pressure is indicative of drag crisis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physics of turbulent separation (golf ball dimples) requires DNS</a:t>
            </a:r>
            <a:endParaRPr/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complex case: subsonic capsule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time-averaged performance of RANS to DES to WTT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 more accurate time averaged for specific cases</a:t>
            </a:r>
            <a:endParaRPr/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Surface pressure distribution around capsule, look at finer flow features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Dots are WTT, DES </a:t>
            </a:r>
            <a:r>
              <a:rPr lang="en-US"/>
              <a:t>matchs</a:t>
            </a:r>
            <a:r>
              <a:rPr lang="en-US"/>
              <a:t> suction peak, base pressure better: better integrated drag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 line RANS integrates better lift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 is not end-all solution to bluff body simulations</a:t>
            </a:r>
            <a:endParaRPr/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DES/LES can be applied to complex geometries, massively separated flow</a:t>
            </a:r>
            <a:endParaRPr/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 line, what would you use today to model a bluff body?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depends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 URANS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 for more complex results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SAS if DES doesn’t work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 not feasible</a:t>
            </a:r>
            <a:endParaRPr/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talk about bluff body flow, need to define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Bluff = Blunt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Streamlined body: attached streamlines, friction drag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Bluff body: flow regions, base pressure, pressure drag</a:t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world applications and concerns with bluff body flow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Cube in previous slide could be building in a city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Car: acoustics in passenger cabin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Capsule: stability of reenty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Ejection Seat/Human/Parachute: Unsteady </a:t>
            </a:r>
            <a:r>
              <a:rPr lang="en-US"/>
              <a:t>aerodynamics</a:t>
            </a:r>
            <a:r>
              <a:rPr lang="en-US"/>
              <a:t>/buffeting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Combustor: Flame holder slows flow, creates region for ignition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04900" y="696913"/>
            <a:ext cx="46482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415791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3884614" y="8829967"/>
            <a:ext cx="2971800" cy="464700"/>
          </a:xfrm>
          <a:prstGeom prst="rect">
            <a:avLst/>
          </a:prstGeom>
        </p:spPr>
        <p:txBody>
          <a:bodyPr anchorCtr="0" anchor="b" bIns="45875" lIns="91750" spcFirstLastPara="1" rIns="91750" wrap="square" tIns="45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0" y="0"/>
            <a:ext cx="3276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228600" y="685800"/>
            <a:ext cx="86106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0" y="0"/>
            <a:ext cx="3276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0" y="0"/>
            <a:ext cx="3276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0" y="0"/>
            <a:ext cx="3276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0" y="0"/>
            <a:ext cx="3276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Shape 15"/>
          <p:cNvCxnSpPr/>
          <p:nvPr/>
        </p:nvCxnSpPr>
        <p:spPr>
          <a:xfrm rot="10800000">
            <a:off x="91440" y="685799"/>
            <a:ext cx="8961120" cy="0"/>
          </a:xfrm>
          <a:prstGeom prst="straightConnector1">
            <a:avLst/>
          </a:prstGeom>
          <a:noFill/>
          <a:ln cap="flat" cmpd="sng" w="25400">
            <a:solidFill>
              <a:srgbClr val="C997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Shape 16"/>
          <p:cNvCxnSpPr/>
          <p:nvPr/>
        </p:nvCxnSpPr>
        <p:spPr>
          <a:xfrm rot="10800000">
            <a:off x="91440" y="640079"/>
            <a:ext cx="8961120" cy="0"/>
          </a:xfrm>
          <a:prstGeom prst="straightConnector1">
            <a:avLst/>
          </a:prstGeom>
          <a:noFill/>
          <a:ln cap="flat" cmpd="sng" w="25400">
            <a:solidFill>
              <a:srgbClr val="00285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" name="Shape 17"/>
          <p:cNvCxnSpPr/>
          <p:nvPr/>
        </p:nvCxnSpPr>
        <p:spPr>
          <a:xfrm rot="10800000">
            <a:off x="91440" y="6507479"/>
            <a:ext cx="8961120" cy="0"/>
          </a:xfrm>
          <a:prstGeom prst="straightConnector1">
            <a:avLst/>
          </a:prstGeom>
          <a:noFill/>
          <a:ln cap="flat" cmpd="sng" w="25400">
            <a:solidFill>
              <a:srgbClr val="C997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Shape 18"/>
          <p:cNvCxnSpPr/>
          <p:nvPr/>
        </p:nvCxnSpPr>
        <p:spPr>
          <a:xfrm rot="10800000">
            <a:off x="91440" y="6553199"/>
            <a:ext cx="8961120" cy="0"/>
          </a:xfrm>
          <a:prstGeom prst="straightConnector1">
            <a:avLst/>
          </a:prstGeom>
          <a:noFill/>
          <a:ln cap="flat" cmpd="sng" w="25400">
            <a:solidFill>
              <a:srgbClr val="00285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Shape 19"/>
          <p:cNvSpPr txBox="1"/>
          <p:nvPr/>
        </p:nvSpPr>
        <p:spPr>
          <a:xfrm>
            <a:off x="228600" y="6419088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6766560" y="64952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Users\Logan\Pictures\Icons\UCD_ENG_Logo.png" id="21" name="Shape 21"/>
          <p:cNvPicPr preferRelativeResize="0"/>
          <p:nvPr/>
        </p:nvPicPr>
        <p:blipFill rotWithShape="1">
          <a:blip r:embed="rId1">
            <a:alphaModFix/>
          </a:blip>
          <a:srcRect b="29499" l="11136" r="13345" t="-670"/>
          <a:stretch/>
        </p:blipFill>
        <p:spPr>
          <a:xfrm>
            <a:off x="8458200" y="18288"/>
            <a:ext cx="627423" cy="59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23782" l="11503" r="0" t="0"/>
          <a:stretch/>
        </p:blipFill>
        <p:spPr>
          <a:xfrm>
            <a:off x="6553200" y="76200"/>
            <a:ext cx="1795914" cy="51359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Relationship Id="rId4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hyperlink" Target="http://www.youtube.com/watch?v=5lSvDKv7sTg" TargetMode="External"/><Relationship Id="rId7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image" Target="../media/image6.jpg"/><Relationship Id="rId5" Type="http://schemas.openxmlformats.org/officeDocument/2006/relationships/image" Target="../media/image56.png"/><Relationship Id="rId6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3">
            <a:alphaModFix amt="80000"/>
          </a:blip>
          <a:srcRect b="0" l="9755" r="45780" t="0"/>
          <a:stretch/>
        </p:blipFill>
        <p:spPr>
          <a:xfrm>
            <a:off x="0" y="729500"/>
            <a:ext cx="9144000" cy="57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ctrTitle"/>
          </p:nvPr>
        </p:nvSpPr>
        <p:spPr>
          <a:xfrm>
            <a:off x="114300" y="530225"/>
            <a:ext cx="8915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MAE 210B – Bluff Body Turbulence</a:t>
            </a:r>
            <a:endParaRPr b="0" i="0" sz="40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1257300" y="5638800"/>
            <a:ext cx="6629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March 14, 2018</a:t>
            </a:r>
            <a:endParaRPr b="0" i="0" sz="32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257300" y="5105400"/>
            <a:ext cx="6629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Federico Zabaleta and Logan Halstrom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 methods: Example 2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2976313" y="926850"/>
            <a:ext cx="16629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/>
              <a:t>Computerized axial tomography (CAT)</a:t>
            </a:r>
            <a:endParaRPr sz="1200"/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53388" t="0"/>
          <a:stretch/>
        </p:blipFill>
        <p:spPr>
          <a:xfrm>
            <a:off x="80800" y="1576199"/>
            <a:ext cx="2188824" cy="14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478" y="1425600"/>
            <a:ext cx="2658797" cy="1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55875"/>
            <a:ext cx="4733374" cy="33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idx="1" type="body"/>
          </p:nvPr>
        </p:nvSpPr>
        <p:spPr>
          <a:xfrm>
            <a:off x="418413" y="1074188"/>
            <a:ext cx="16629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/>
              <a:t>Megalonaias nervosa</a:t>
            </a:r>
            <a:endParaRPr sz="1200"/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5815575" y="868625"/>
            <a:ext cx="23667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/>
              <a:t>Physical model. Injection technique from CAT</a:t>
            </a:r>
            <a:endParaRPr sz="1200"/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0" l="48108" r="0" t="0"/>
          <a:stretch/>
        </p:blipFill>
        <p:spPr>
          <a:xfrm>
            <a:off x="2624413" y="1597452"/>
            <a:ext cx="2366699" cy="143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525" y="3151200"/>
            <a:ext cx="3621725" cy="31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-150" y="518900"/>
            <a:ext cx="85704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Flow and Turbulence structures around Mussels. Constantinescu et al (2013)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 methods: Example 2</a:t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228600" y="685800"/>
            <a:ext cx="86106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50" y="812050"/>
            <a:ext cx="3171200" cy="298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00" y="3791761"/>
            <a:ext cx="2983150" cy="268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825" y="923375"/>
            <a:ext cx="4920375" cy="19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925" y="2845150"/>
            <a:ext cx="5049024" cy="33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918825" y="2919125"/>
            <a:ext cx="549900" cy="27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PIV</a:t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3918825" y="4598625"/>
            <a:ext cx="549900" cy="27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PIV</a:t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8289300" y="4598625"/>
            <a:ext cx="549900" cy="27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</a:t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8289300" y="2919125"/>
            <a:ext cx="549900" cy="27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932650" y="6079000"/>
            <a:ext cx="2500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Constantinescu et.al (2013)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155450" y="0"/>
            <a:ext cx="5904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Turbulence Modeling Overview</a:t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228600" y="685800"/>
            <a:ext cx="86106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Direct Numerical Simulation (DNS)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Solve Navier-Stokes equations directly (no modeling)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Must resolve </a:t>
            </a:r>
            <a:r>
              <a:rPr lang="en-US" sz="2000" u="sng"/>
              <a:t>all</a:t>
            </a:r>
            <a:r>
              <a:rPr lang="en-US" sz="2000"/>
              <a:t> turbulence scales on grid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Reynolds-Averaged Navier-Stokes (RANS)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Decompose into mean and perturbation quantities, simplify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Model turbulence (typically with eddy viscosity relations)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Unsteady RANS (URANS)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u="sng"/>
              <a:t>Global</a:t>
            </a:r>
            <a:r>
              <a:rPr lang="en-US"/>
              <a:t> time stepping, capture unsteady behavior in mean flow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Large Eddy Simulation (LES)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Solve large turbulent structures directly on grid (DNS)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Model small turbulence with subgrid-scale (SGS) model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Detached Eddy Simulation (DES)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Hybrid RANS/LES: Use RANS near wall instead of SGS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Scale Adaptive Simulation (SAS)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RANS-like model that adjusts with von Karman length-scale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Allows turbulent spectrum to develop (LES-like)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</a:t>
            </a:r>
            <a:r>
              <a:rPr lang="en-US"/>
              <a:t> Comparisons</a:t>
            </a:r>
            <a:endParaRPr/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272350" y="685800"/>
            <a:ext cx="77013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Vorticity isosurfaces over a circular cylinder </a:t>
            </a:r>
            <a:endParaRPr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Experiment: Re=5e4, Cd=1.15-1.25</a:t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57655" l="0" r="0" t="0"/>
          <a:stretch/>
        </p:blipFill>
        <p:spPr>
          <a:xfrm>
            <a:off x="1834987" y="2032913"/>
            <a:ext cx="2718176" cy="385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6134" l="0" r="0" t="41075"/>
          <a:stretch/>
        </p:blipFill>
        <p:spPr>
          <a:xfrm>
            <a:off x="4553167" y="1617700"/>
            <a:ext cx="2755846" cy="48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idx="1" type="body"/>
          </p:nvPr>
        </p:nvSpPr>
        <p:spPr>
          <a:xfrm>
            <a:off x="3774375" y="6058475"/>
            <a:ext cx="1365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Spalart (2009)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-369600" y="2136750"/>
            <a:ext cx="2874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700"/>
              <a:t>Steady RANS (SST)</a:t>
            </a:r>
            <a:endParaRPr sz="1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700"/>
              <a:t>Cd=0.78</a:t>
            </a:r>
            <a:endParaRPr sz="1700"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-113325" y="3520450"/>
            <a:ext cx="220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2D URANS (SST)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Cd=1.73</a:t>
            </a:r>
            <a:endParaRPr sz="1800"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-113325" y="5021550"/>
            <a:ext cx="220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3D URANS (SST)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Cd=1.24</a:t>
            </a:r>
            <a:endParaRPr sz="1800"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950400" y="2136750"/>
            <a:ext cx="2368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Coarse DES (SA)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Cd=1.15</a:t>
            </a:r>
            <a:endParaRPr sz="1800"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7011050" y="3520450"/>
            <a:ext cx="2018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Fine DES (SA)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Cd=1.26</a:t>
            </a:r>
            <a:endParaRPr sz="1800"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7125300" y="5021550"/>
            <a:ext cx="2018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Fine DES (SST)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Cd=1.28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Comparisons</a:t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272350" y="685800"/>
            <a:ext cx="84231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SAS attempts to avoid ambiguous grid dependencies of DES </a:t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57655" l="0" r="0" t="0"/>
          <a:stretch/>
        </p:blipFill>
        <p:spPr>
          <a:xfrm>
            <a:off x="1834987" y="2032913"/>
            <a:ext cx="2718176" cy="385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6134" l="0" r="0" t="41075"/>
          <a:stretch/>
        </p:blipFill>
        <p:spPr>
          <a:xfrm>
            <a:off x="4553167" y="1617700"/>
            <a:ext cx="2755846" cy="48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" type="body"/>
          </p:nvPr>
        </p:nvSpPr>
        <p:spPr>
          <a:xfrm>
            <a:off x="3774375" y="6058475"/>
            <a:ext cx="1365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Spalart</a:t>
            </a:r>
            <a:r>
              <a:rPr lang="en-US" sz="1100">
                <a:solidFill>
                  <a:srgbClr val="000000"/>
                </a:solidFill>
              </a:rPr>
              <a:t> (2009)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-369600" y="2136750"/>
            <a:ext cx="2874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700"/>
              <a:t>Steady RANS (SST)</a:t>
            </a:r>
            <a:endParaRPr sz="1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700"/>
              <a:t>Cd=0.78</a:t>
            </a:r>
            <a:endParaRPr sz="1700"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-113325" y="3520450"/>
            <a:ext cx="220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2D</a:t>
            </a:r>
            <a:r>
              <a:rPr lang="en-US" sz="1800"/>
              <a:t> URANS (SST)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Cd=1.73</a:t>
            </a:r>
            <a:endParaRPr sz="1800"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-113325" y="5021550"/>
            <a:ext cx="220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3</a:t>
            </a:r>
            <a:r>
              <a:rPr lang="en-US" sz="1800"/>
              <a:t>D URANS (SST)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Cd=1.24</a:t>
            </a:r>
            <a:endParaRPr sz="1800"/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950400" y="2136750"/>
            <a:ext cx="2368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Coarse DES (SA)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Cd=1.15</a:t>
            </a:r>
            <a:endParaRPr sz="1800"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7011050" y="3520450"/>
            <a:ext cx="2018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Fine</a:t>
            </a:r>
            <a:r>
              <a:rPr lang="en-US" sz="1800"/>
              <a:t> DES (SA)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Cd=1.26</a:t>
            </a:r>
            <a:endParaRPr sz="1800"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7125300" y="5021550"/>
            <a:ext cx="2018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Fine</a:t>
            </a:r>
            <a:r>
              <a:rPr lang="en-US" sz="1800"/>
              <a:t> DES (SST)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Cd=1.28</a:t>
            </a:r>
            <a:endParaRPr sz="1800"/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60366" l="0" r="0" t="0"/>
          <a:stretch/>
        </p:blipFill>
        <p:spPr>
          <a:xfrm>
            <a:off x="76200" y="1661342"/>
            <a:ext cx="4457325" cy="259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4">
            <a:alphaModFix/>
          </a:blip>
          <a:srcRect b="0" l="0" r="0" t="60366"/>
          <a:stretch/>
        </p:blipFill>
        <p:spPr>
          <a:xfrm>
            <a:off x="4533525" y="1661350"/>
            <a:ext cx="4457292" cy="25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idx="1" type="body"/>
          </p:nvPr>
        </p:nvSpPr>
        <p:spPr>
          <a:xfrm>
            <a:off x="7778100" y="3086650"/>
            <a:ext cx="13659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Menter </a:t>
            </a:r>
            <a:r>
              <a:rPr lang="en-US" sz="1100">
                <a:solidFill>
                  <a:srgbClr val="000000"/>
                </a:solidFill>
              </a:rPr>
              <a:t>(2005)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Successes</a:t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228600" y="685800"/>
            <a:ext cx="86106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DES flow over a sphere (controlled separation)</a:t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9485" l="0" r="0" t="0"/>
          <a:stretch/>
        </p:blipFill>
        <p:spPr>
          <a:xfrm>
            <a:off x="100275" y="1300225"/>
            <a:ext cx="6376724" cy="51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>
            <p:ph idx="1" type="body"/>
          </p:nvPr>
        </p:nvSpPr>
        <p:spPr>
          <a:xfrm>
            <a:off x="483525" y="1302250"/>
            <a:ext cx="24708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</a:rPr>
              <a:t>Laminar Separation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607725" y="1302250"/>
            <a:ext cx="24708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</a:rPr>
              <a:t>Turbulent</a:t>
            </a:r>
            <a:r>
              <a:rPr lang="en-US" sz="1800">
                <a:solidFill>
                  <a:srgbClr val="F3F3F3"/>
                </a:solidFill>
              </a:rPr>
              <a:t> Separation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2562075" y="5523900"/>
            <a:ext cx="53253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Surface pressure compared to experiment (left)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Vorticity contours compared to experiment (above)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55450" y="0"/>
            <a:ext cx="6035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 vs URANS (Capsule)</a:t>
            </a:r>
            <a:endParaRPr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228600" y="685800"/>
            <a:ext cx="86421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Wind Tunnel (dots) and URANS/DES (Schwing et al. 2009)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M=0.5, Re=5e6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</a:t>
            </a:r>
            <a:r>
              <a:rPr lang="en-US"/>
              <a:t>urface pressure: </a:t>
            </a:r>
            <a:r>
              <a:rPr lang="en-US"/>
              <a:t>DES (right) closer match than RANS</a:t>
            </a:r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62" y="2346300"/>
            <a:ext cx="6387676" cy="24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0" y="5008100"/>
            <a:ext cx="4798757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>
            <p:ph idx="1" type="body"/>
          </p:nvPr>
        </p:nvSpPr>
        <p:spPr>
          <a:xfrm>
            <a:off x="403875" y="5943600"/>
            <a:ext cx="410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Instantaneous        Time-averaged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Mach Contours</a:t>
            </a:r>
            <a:endParaRPr sz="1800"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2458800" y="2076475"/>
            <a:ext cx="410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Capsule Surface Pressure Coefficient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155450" y="0"/>
            <a:ext cx="6035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 vs URANS Cont.</a:t>
            </a:r>
            <a:endParaRPr/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228600" y="685800"/>
            <a:ext cx="87165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 outperforms URANS in suction peak/base pressure prediction: more correct drag integration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But URANS more correctly predicts lift integration</a:t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" y="5008100"/>
            <a:ext cx="4798757" cy="13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25" y="1979934"/>
            <a:ext cx="7120550" cy="312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650" y="4769226"/>
            <a:ext cx="4410475" cy="170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>
            <p:ph idx="1" type="body"/>
          </p:nvPr>
        </p:nvSpPr>
        <p:spPr>
          <a:xfrm>
            <a:off x="403875" y="5943600"/>
            <a:ext cx="410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Instantaneous        Time-averaged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Mach Contours</a:t>
            </a:r>
            <a:endParaRPr sz="1800"/>
          </a:p>
        </p:txBody>
      </p:sp>
      <p:cxnSp>
        <p:nvCxnSpPr>
          <p:cNvPr id="340" name="Shape 340"/>
          <p:cNvCxnSpPr/>
          <p:nvPr/>
        </p:nvCxnSpPr>
        <p:spPr>
          <a:xfrm>
            <a:off x="3224000" y="2581075"/>
            <a:ext cx="950400" cy="54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Shape 341"/>
          <p:cNvCxnSpPr/>
          <p:nvPr/>
        </p:nvCxnSpPr>
        <p:spPr>
          <a:xfrm flipH="1" rot="10800000">
            <a:off x="3177425" y="3195900"/>
            <a:ext cx="2049900" cy="7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Shape 342"/>
          <p:cNvSpPr txBox="1"/>
          <p:nvPr>
            <p:ph idx="1" type="body"/>
          </p:nvPr>
        </p:nvSpPr>
        <p:spPr>
          <a:xfrm>
            <a:off x="2458800" y="1924075"/>
            <a:ext cx="410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Capsule Surface Pressure Coefficient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Complex Applications</a:t>
            </a:r>
            <a:endParaRPr/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228600" y="685800"/>
            <a:ext cx="86106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982" y="2894138"/>
            <a:ext cx="2378200" cy="248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825" y="678485"/>
            <a:ext cx="3327174" cy="225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75" y="3704125"/>
            <a:ext cx="4362075" cy="27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idx="1" type="body"/>
          </p:nvPr>
        </p:nvSpPr>
        <p:spPr>
          <a:xfrm>
            <a:off x="5468500" y="5338513"/>
            <a:ext cx="410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F-15 at AoA=65deg (vorticity)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(Forsythe et al. 2004)</a:t>
            </a:r>
            <a:endParaRPr sz="1800"/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2825525" y="5871925"/>
            <a:ext cx="410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A</a:t>
            </a:r>
            <a:r>
              <a:rPr lang="en-US" sz="1800"/>
              <a:t>coustic-source isosurface over car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(Mendonca et al. 2002)</a:t>
            </a:r>
            <a:endParaRPr sz="1800"/>
          </a:p>
        </p:txBody>
      </p:sp>
      <p:sp>
        <p:nvSpPr>
          <p:cNvPr descr="Large Eddy Simulation (LES) of the flow around a cube placed in a developed channel flow using XFlow. The flow creates a vortex that wraps as a horse-shoe around the cube into the wake, and separates at the front edges of the cube on the roof and the side walls. A large separation region develops behind the cube which interacts with the horse-shoe vortex." id="355" name="Shape 355" title="Flow past a Surface-Mounted Cube">
            <a:hlinkClick r:id="rId6"/>
          </p:cNvPr>
          <p:cNvSpPr/>
          <p:nvPr/>
        </p:nvSpPr>
        <p:spPr>
          <a:xfrm>
            <a:off x="82575" y="736350"/>
            <a:ext cx="3957025" cy="2967775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0" y="3308838"/>
            <a:ext cx="410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F3F3F3"/>
                </a:solidFill>
              </a:rPr>
              <a:t>LES of wall-mounted cube (Xflow)</a:t>
            </a:r>
            <a:endParaRPr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155450" y="0"/>
            <a:ext cx="60405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State: Bluff Body CFD</a:t>
            </a:r>
            <a:endParaRPr/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 b="0" l="4406" r="0" t="59731"/>
          <a:stretch/>
        </p:blipFill>
        <p:spPr>
          <a:xfrm>
            <a:off x="4874525" y="3763825"/>
            <a:ext cx="4040875" cy="11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4">
            <a:alphaModFix/>
          </a:blip>
          <a:srcRect b="0" l="7032" r="1156" t="49545"/>
          <a:stretch/>
        </p:blipFill>
        <p:spPr>
          <a:xfrm>
            <a:off x="4874525" y="4935550"/>
            <a:ext cx="4040875" cy="106846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>
            <p:ph idx="1" type="body"/>
          </p:nvPr>
        </p:nvSpPr>
        <p:spPr>
          <a:xfrm>
            <a:off x="228600" y="685800"/>
            <a:ext cx="86106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URANS 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+ Least-expensive/most used in industry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+ Good for averaged loads (lift more than drag)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- Unable to resolve true turbulence behaviour in all situations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+ More accurate unsteady behavior/turbulence spectra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+ “Functional” version of LES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- Order of accuracy unquantified (hybrid nature)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- Grid induced separation, not “plug-and-play”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SAS: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+ No grid induced separation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- Still modeling turbulence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trike="sngStrike"/>
              <a:t>DNS</a:t>
            </a:r>
            <a:r>
              <a:rPr lang="en-US"/>
              <a:t>:</a:t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+ No turbulence modeling</a:t>
            </a:r>
            <a:endParaRPr/>
          </a:p>
          <a:p>
            <a:pPr indent="-3556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</a:pPr>
            <a:r>
              <a:rPr lang="en-US"/>
              <a:t>- Cost prohibitive grids</a:t>
            </a:r>
            <a:endParaRPr/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4731663" y="5821925"/>
            <a:ext cx="4326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DNS: Non-rotating golf ball with dimples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Re=1.1e5 (Smith et al. 2010)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Bluff vs. Streamlined Bodies</a:t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5629" l="54275" r="0" t="7760"/>
          <a:stretch/>
        </p:blipFill>
        <p:spPr>
          <a:xfrm rot="10800000">
            <a:off x="355025" y="1534700"/>
            <a:ext cx="3279599" cy="20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15443" l="22213" r="10677" t="18615"/>
          <a:stretch/>
        </p:blipFill>
        <p:spPr>
          <a:xfrm>
            <a:off x="374825" y="3564100"/>
            <a:ext cx="3279600" cy="2055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idx="1" type="body"/>
          </p:nvPr>
        </p:nvSpPr>
        <p:spPr>
          <a:xfrm>
            <a:off x="1157825" y="3228175"/>
            <a:ext cx="1754100" cy="32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Bluff/Blunt Body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157825" y="3564100"/>
            <a:ext cx="1754100" cy="32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Streamlined Body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92825" y="1870050"/>
            <a:ext cx="1642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Boundary Layer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442500" y="818475"/>
            <a:ext cx="1642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Recirculation Zone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-2375" y="1044125"/>
            <a:ext cx="1642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Separated shear</a:t>
            </a:r>
            <a:r>
              <a:rPr lang="en-US" sz="1400"/>
              <a:t> layer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2711700" y="1087400"/>
            <a:ext cx="945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Wake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1162250" y="2155125"/>
            <a:ext cx="596700" cy="5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Shape 114"/>
          <p:cNvCxnSpPr/>
          <p:nvPr/>
        </p:nvCxnSpPr>
        <p:spPr>
          <a:xfrm>
            <a:off x="1143625" y="1381750"/>
            <a:ext cx="777000" cy="70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Shape 115"/>
          <p:cNvCxnSpPr>
            <a:stCxn id="110" idx="2"/>
          </p:cNvCxnSpPr>
          <p:nvPr/>
        </p:nvCxnSpPr>
        <p:spPr>
          <a:xfrm>
            <a:off x="2263600" y="1265775"/>
            <a:ext cx="380100" cy="11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Shape 116"/>
          <p:cNvCxnSpPr/>
          <p:nvPr/>
        </p:nvCxnSpPr>
        <p:spPr>
          <a:xfrm>
            <a:off x="3286750" y="1381750"/>
            <a:ext cx="176700" cy="106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Shape 117"/>
          <p:cNvSpPr txBox="1"/>
          <p:nvPr>
            <p:ph idx="1" type="body"/>
          </p:nvPr>
        </p:nvSpPr>
        <p:spPr>
          <a:xfrm>
            <a:off x="3581400" y="685800"/>
            <a:ext cx="55365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Drag = Friction drag + Pressure drag</a:t>
            </a:r>
            <a:endParaRPr sz="2300"/>
          </a:p>
          <a:p>
            <a:pPr indent="0" lvl="0" marL="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300"/>
              <a:t> </a:t>
            </a:r>
            <a:endParaRPr sz="2300"/>
          </a:p>
          <a:p>
            <a:pPr indent="-374650" lvl="0" marL="45720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Friction drag dominates streamlined body (attached BL)</a:t>
            </a:r>
            <a:endParaRPr sz="2300"/>
          </a:p>
          <a:p>
            <a:pPr indent="0" lvl="0" marL="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Pressure drag dominates bluff body</a:t>
            </a:r>
            <a:endParaRPr sz="2300"/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Separated flow/no pressure recovery</a:t>
            </a:r>
            <a:endParaRPr/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Constant pressure in recirculation zone called “base pressure”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7453"/>
            <a:ext cx="9144003" cy="34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>
            <p:ph idx="1" type="body"/>
          </p:nvPr>
        </p:nvSpPr>
        <p:spPr>
          <a:xfrm>
            <a:off x="2520600" y="5174813"/>
            <a:ext cx="410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Wind Tunnel Test of Bridge Span (PIV)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/>
              <a:t>(Yuan et al. 2017)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5095101" cy="57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50" y="762000"/>
            <a:ext cx="4178275" cy="57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552450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155450" y="0"/>
            <a:ext cx="6035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Backup: Grids</a:t>
            </a:r>
            <a:endParaRPr/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228600" y="685800"/>
            <a:ext cx="60354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/>
              <a:t>Clockwise: reentry capsule (DES), non-rotating golf ball (DNS),  Grid Induced Separation on airfoil (DES), Circular Cylinder (DES) </a:t>
            </a:r>
            <a:endParaRPr sz="1800"/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0" y="1733125"/>
            <a:ext cx="3883360" cy="11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50" y="2897800"/>
            <a:ext cx="3883349" cy="10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950" y="789425"/>
            <a:ext cx="2716049" cy="18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950" y="2593350"/>
            <a:ext cx="2716052" cy="130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4975" y="4440748"/>
            <a:ext cx="4450176" cy="19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449" y="4338052"/>
            <a:ext cx="4220376" cy="21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Real-World Applications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228600" y="685800"/>
            <a:ext cx="7281600" cy="21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Concerns: acoustics, </a:t>
            </a:r>
            <a:r>
              <a:rPr lang="en-US"/>
              <a:t>vehicle stability, buffeting/unsteady loads, mixing, etc.</a:t>
            </a:r>
            <a:endParaRPr/>
          </a:p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675" y="4845888"/>
            <a:ext cx="5133424" cy="15610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idx="1" type="body"/>
          </p:nvPr>
        </p:nvSpPr>
        <p:spPr>
          <a:xfrm>
            <a:off x="4901800" y="5973150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Tanaka</a:t>
            </a:r>
            <a:r>
              <a:rPr lang="en-US" sz="1100">
                <a:solidFill>
                  <a:srgbClr val="F3F3F3"/>
                </a:solidFill>
              </a:rPr>
              <a:t> (2013)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5798150" y="4523100"/>
            <a:ext cx="2579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Bluff Body Flame Holder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100" y="1828800"/>
            <a:ext cx="4048499" cy="249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idx="1" type="body"/>
          </p:nvPr>
        </p:nvSpPr>
        <p:spPr>
          <a:xfrm>
            <a:off x="4943100" y="1828800"/>
            <a:ext cx="1049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Martin-Baker</a:t>
            </a:r>
            <a:endParaRPr sz="1100">
              <a:solidFill>
                <a:srgbClr val="F3F3F3"/>
              </a:solidFill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13" y="4147951"/>
            <a:ext cx="3238524" cy="225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idx="1" type="body"/>
          </p:nvPr>
        </p:nvSpPr>
        <p:spPr>
          <a:xfrm>
            <a:off x="69350" y="419342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Ross et. al</a:t>
            </a:r>
            <a:r>
              <a:rPr lang="en-US" sz="1100">
                <a:solidFill>
                  <a:srgbClr val="F3F3F3"/>
                </a:solidFill>
              </a:rPr>
              <a:t> (2013)</a:t>
            </a:r>
            <a:endParaRPr sz="1100">
              <a:solidFill>
                <a:srgbClr val="F3F3F3"/>
              </a:solidFill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6">
            <a:alphaModFix/>
          </a:blip>
          <a:srcRect b="28166" l="6480" r="0" t="13446"/>
          <a:stretch/>
        </p:blipFill>
        <p:spPr>
          <a:xfrm>
            <a:off x="155450" y="2065100"/>
            <a:ext cx="3741847" cy="1634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1" type="body"/>
          </p:nvPr>
        </p:nvSpPr>
        <p:spPr>
          <a:xfrm>
            <a:off x="402150" y="328447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NASA/Eric James (2017)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5245100" y="1573275"/>
            <a:ext cx="3533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Human, Ejection Seat, and Parachute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170125" y="3870650"/>
            <a:ext cx="298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Reentry Capsule Subsonic Wake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50350" y="1785638"/>
            <a:ext cx="298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/>
              <a:t>Passenger Vehicle Wake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Flow around a cylinder</a:t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5775"/>
            <a:ext cx="9143999" cy="16448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idx="1" type="body"/>
          </p:nvPr>
        </p:nvSpPr>
        <p:spPr>
          <a:xfrm>
            <a:off x="8287425" y="1965450"/>
            <a:ext cx="799800" cy="433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/>
              <a:t>Re = 100</a:t>
            </a:r>
            <a:endParaRPr sz="1100"/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0" y="2520425"/>
            <a:ext cx="9009503" cy="168309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1" type="body"/>
          </p:nvPr>
        </p:nvSpPr>
        <p:spPr>
          <a:xfrm>
            <a:off x="8287450" y="3710275"/>
            <a:ext cx="799800" cy="433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/>
              <a:t>Re = 190</a:t>
            </a:r>
            <a:endParaRPr sz="1100"/>
          </a:p>
        </p:txBody>
      </p:sp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50" y="4144075"/>
            <a:ext cx="4109126" cy="23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idx="1" type="body"/>
          </p:nvPr>
        </p:nvSpPr>
        <p:spPr>
          <a:xfrm>
            <a:off x="3340325" y="5957675"/>
            <a:ext cx="799800" cy="433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/>
              <a:t>Re = 344</a:t>
            </a:r>
            <a:endParaRPr sz="1100"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77750" y="1965450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Zdravkovich, M. (1968)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712250" y="6013650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Gerrard, J. H. (1978)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313875" y="4360363"/>
            <a:ext cx="43731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</a:rPr>
              <a:t>LAMINAR STATE REGIMES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</a:rPr>
              <a:t>Creeping Flow; 0 &lt; Re &lt; 4-5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/>
              <a:t>Steady separation; 4-5 &lt; Re &lt; 30-48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Periodic laminar; 30-48 &lt; Re &lt; 180-200</a:t>
            </a:r>
            <a:endParaRPr sz="1400"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400"/>
              <a:t>TRANSITION IN WAKE</a:t>
            </a:r>
            <a:endParaRPr b="1" sz="1400"/>
          </a:p>
          <a:p>
            <a:pPr indent="-317500" lvl="0" marL="457200" rtl="0"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TrW1; 180-200 &lt; Re &lt; 220-250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TrW2; 220-250 &lt; Re &lt; 350-400</a:t>
            </a:r>
            <a:endParaRPr sz="1400"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94175" y="82577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3F3F3"/>
                </a:solidFill>
              </a:rPr>
              <a:t>PERIODIC LAMINAR</a:t>
            </a:r>
            <a:endParaRPr b="1" sz="1200">
              <a:solidFill>
                <a:srgbClr val="F3F3F3"/>
              </a:solidFill>
            </a:endParaRP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94175" y="248492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3F3F3"/>
                </a:solidFill>
              </a:rPr>
              <a:t>TrW1</a:t>
            </a:r>
            <a:endParaRPr b="1" sz="1200">
              <a:solidFill>
                <a:srgbClr val="F3F3F3"/>
              </a:solidFill>
            </a:endParaRP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126113" y="414407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3F3F3"/>
                </a:solidFill>
              </a:rPr>
              <a:t>TrW2</a:t>
            </a:r>
            <a:endParaRPr b="1" sz="1200">
              <a:solidFill>
                <a:srgbClr val="F3F3F3"/>
              </a:solidFill>
            </a:endParaRP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7750" y="371027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Zdravkovich, M. (1968)</a:t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325" y="760525"/>
            <a:ext cx="4749274" cy="2871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Flow around a cylinder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200525" y="3632225"/>
            <a:ext cx="5486400" cy="2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</a:rPr>
              <a:t>TRANSITION IN SHEAR LAYER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</a:rPr>
              <a:t>TrSL1: Transition waves</a:t>
            </a:r>
            <a:r>
              <a:rPr lang="en-US" sz="1400">
                <a:solidFill>
                  <a:srgbClr val="000000"/>
                </a:solidFill>
              </a:rPr>
              <a:t>;    350-400 &lt; Re &lt; 1k-2k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/>
              <a:t>TrSL2: Transition Eddies</a:t>
            </a:r>
            <a:r>
              <a:rPr lang="en-US" sz="1400"/>
              <a:t>;        1k-2k &lt; Re &lt; 20k-40k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TrSL3: Burst to turbulence; 20k-40k &lt; Re &lt; 100k-200k</a:t>
            </a:r>
            <a:endParaRPr sz="1400"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400"/>
              <a:t>TRANSITION IN BOUNDARY LAYER</a:t>
            </a:r>
            <a:endParaRPr b="1" sz="1400"/>
          </a:p>
          <a:p>
            <a:pPr indent="-317500" lvl="0" marL="457200" rtl="0"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TrBL0; precritical regime;   100k-200k &lt; Re &lt; 300k-400k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TrBL1: one-bubble regime; 300k-400k &lt; Re &lt; 380k-400k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TrBL2; two-bubble regime;  380k-400k &lt; Re &lt; 0.5M-1M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TrBL3; supercritical regime;  0.5M-1M  &lt; Re &lt; 3.4M-6M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TrBL4; postcritical regime;      3.4M-6M &lt; Re &lt; unknown</a:t>
            </a:r>
            <a:endParaRPr sz="1400"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400"/>
              <a:t>FULLY TURBULENT FLOW</a:t>
            </a:r>
            <a:endParaRPr sz="1400"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0" y="760513"/>
            <a:ext cx="4012175" cy="22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1" type="body"/>
          </p:nvPr>
        </p:nvSpPr>
        <p:spPr>
          <a:xfrm>
            <a:off x="1600163" y="76052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</a:rPr>
              <a:t>TrSL1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38525" y="2526575"/>
            <a:ext cx="858300" cy="433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/>
              <a:t>Re = 2000</a:t>
            </a:r>
            <a:endParaRPr sz="1100"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77750" y="2591900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Gerrard, J. H. (1978)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5948213" y="76052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</a:rPr>
              <a:t>TrSL2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8037100" y="3142375"/>
            <a:ext cx="858300" cy="433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/>
              <a:t>Re = 8000</a:t>
            </a:r>
            <a:endParaRPr sz="1100"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276525" y="314237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Zdravkovich</a:t>
            </a:r>
            <a:r>
              <a:rPr lang="en-US" sz="1100">
                <a:solidFill>
                  <a:srgbClr val="F3F3F3"/>
                </a:solidFill>
              </a:rPr>
              <a:t> (1997)</a:t>
            </a:r>
            <a:endParaRPr sz="1100">
              <a:solidFill>
                <a:srgbClr val="F3F3F3"/>
              </a:solidFill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50" y="3025698"/>
            <a:ext cx="3131975" cy="19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50" y="4787100"/>
            <a:ext cx="3131976" cy="1907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idx="1" type="body"/>
          </p:nvPr>
        </p:nvSpPr>
        <p:spPr>
          <a:xfrm>
            <a:off x="155438" y="3025700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</a:rPr>
              <a:t>TrBL</a:t>
            </a:r>
            <a:r>
              <a:rPr b="1" lang="en-US" sz="1400">
                <a:solidFill>
                  <a:srgbClr val="FFFFFF"/>
                </a:solidFill>
              </a:rPr>
              <a:t>1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155438" y="4787100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</a:rPr>
              <a:t>TrBL2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77750" y="633537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Almosino</a:t>
            </a:r>
            <a:r>
              <a:rPr lang="en-US" sz="1100">
                <a:solidFill>
                  <a:srgbClr val="F3F3F3"/>
                </a:solidFill>
              </a:rPr>
              <a:t> (1984)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2255038" y="4402025"/>
            <a:ext cx="858300" cy="433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/>
              <a:t>Re = 338k</a:t>
            </a:r>
            <a:endParaRPr sz="1100"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2255038" y="6156175"/>
            <a:ext cx="858300" cy="433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/>
              <a:t>Re = 374k</a:t>
            </a:r>
            <a:endParaRPr sz="1100"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283025" y="1080350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</a:rPr>
              <a:t>Gerrard-Bloor TW</a:t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800" y="5959938"/>
            <a:ext cx="2090101" cy="54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25" y="2761750"/>
            <a:ext cx="3769600" cy="32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Influence of FS turbulence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228600" y="685800"/>
            <a:ext cx="86106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Free stream turbulence affects flow around bluff bodies</a:t>
            </a:r>
            <a:endParaRPr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baseline="-25000" lang="en-US"/>
              <a:t>D</a:t>
            </a:r>
            <a:r>
              <a:rPr lang="en-US"/>
              <a:t>, C</a:t>
            </a:r>
            <a:r>
              <a:rPr baseline="-25000" lang="en-US"/>
              <a:t>L</a:t>
            </a:r>
            <a:r>
              <a:rPr lang="en-US"/>
              <a:t>, C</a:t>
            </a:r>
            <a:r>
              <a:rPr baseline="-25000" lang="en-US"/>
              <a:t>P</a:t>
            </a:r>
            <a:r>
              <a:rPr lang="en-US"/>
              <a:t> = f( u’/U , Lx/h )</a:t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086800" y="1592400"/>
            <a:ext cx="625200" cy="609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870575" y="1592400"/>
            <a:ext cx="625200" cy="609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2696525" y="2285975"/>
            <a:ext cx="1828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Turbulence Intensity</a:t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5103825" y="2285975"/>
            <a:ext cx="209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Turbulence </a:t>
            </a:r>
            <a:r>
              <a:rPr lang="en-US"/>
              <a:t>lengthscale (Integral lengthscale)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 rot="-1570548">
            <a:off x="3616620" y="2215577"/>
            <a:ext cx="513458" cy="779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 rot="-8097159">
            <a:off x="5445654" y="2218089"/>
            <a:ext cx="513360" cy="7127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789822"/>
            <a:ext cx="3881298" cy="3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2450925" y="3847275"/>
            <a:ext cx="12627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Square Plate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2450925" y="4124125"/>
            <a:ext cx="12627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Cube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2313975" y="3962325"/>
            <a:ext cx="177300" cy="161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2313975" y="4239175"/>
            <a:ext cx="177300" cy="161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7333875" y="5959888"/>
            <a:ext cx="1726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Nakamura (1993)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 methods: Example 1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000" y="762000"/>
            <a:ext cx="4290599" cy="265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b="0" l="0" r="0" t="8003"/>
          <a:stretch/>
        </p:blipFill>
        <p:spPr>
          <a:xfrm>
            <a:off x="4805225" y="3658925"/>
            <a:ext cx="3962425" cy="27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5">
            <a:alphaModFix/>
          </a:blip>
          <a:srcRect b="0" l="17355" r="0" t="0"/>
          <a:stretch/>
        </p:blipFill>
        <p:spPr>
          <a:xfrm>
            <a:off x="514625" y="3658925"/>
            <a:ext cx="4290599" cy="27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idx="1" type="body"/>
          </p:nvPr>
        </p:nvSpPr>
        <p:spPr>
          <a:xfrm>
            <a:off x="155450" y="1236300"/>
            <a:ext cx="44724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/>
              <a:t>Trains - Trucks</a:t>
            </a:r>
            <a:endParaRPr sz="1800"/>
          </a:p>
          <a:p>
            <a:pPr indent="-342900" lvl="0" marL="457200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PIV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Force measurements - Gauges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249 Pressure sensors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Oil flow - Time averaged flow patterns - Separation and reattachment.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Laser Doppler velocimetry</a:t>
            </a:r>
            <a:endParaRPr sz="1800"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55450" y="685800"/>
            <a:ext cx="62376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3D-Bluff-Body crossflow (Gohlke</a:t>
            </a:r>
            <a:r>
              <a:rPr lang="en-US"/>
              <a:t> et.al 2007)</a:t>
            </a:r>
            <a:endParaRPr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 methods: Example 1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458125" y="4698625"/>
            <a:ext cx="23811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175" y="795121"/>
            <a:ext cx="3554875" cy="26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13" y="795125"/>
            <a:ext cx="5045387" cy="26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301" y="3519875"/>
            <a:ext cx="4260374" cy="28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8263" y="3483975"/>
            <a:ext cx="3914775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>
            <p:ph idx="1" type="body"/>
          </p:nvPr>
        </p:nvSpPr>
        <p:spPr>
          <a:xfrm>
            <a:off x="7635475" y="596702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Golhke et.al (2007)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55448" y="0"/>
            <a:ext cx="5486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 methods: Example 1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228600" y="685800"/>
            <a:ext cx="8610600" cy="5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42463"/>
            <a:ext cx="455295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876200"/>
            <a:ext cx="4933721" cy="25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5">
            <a:alphaModFix/>
          </a:blip>
          <a:srcRect b="0" l="9926" r="0" t="0"/>
          <a:stretch/>
        </p:blipFill>
        <p:spPr>
          <a:xfrm>
            <a:off x="5403325" y="727325"/>
            <a:ext cx="3740675" cy="54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1" type="body"/>
          </p:nvPr>
        </p:nvSpPr>
        <p:spPr>
          <a:xfrm>
            <a:off x="7635475" y="5967025"/>
            <a:ext cx="2012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Golhke et.al (2007)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